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0" r:id="rId2"/>
    <p:sldId id="275" r:id="rId3"/>
    <p:sldId id="265" r:id="rId4"/>
    <p:sldId id="277" r:id="rId5"/>
    <p:sldId id="264" r:id="rId6"/>
    <p:sldId id="269" r:id="rId7"/>
    <p:sldId id="276" r:id="rId8"/>
    <p:sldId id="261" r:id="rId9"/>
    <p:sldId id="262" r:id="rId10"/>
    <p:sldId id="263" r:id="rId11"/>
    <p:sldId id="267" r:id="rId12"/>
    <p:sldId id="271" r:id="rId13"/>
    <p:sldId id="278" r:id="rId14"/>
    <p:sldId id="266" r:id="rId15"/>
    <p:sldId id="256" r:id="rId16"/>
    <p:sldId id="257" r:id="rId17"/>
    <p:sldId id="258" r:id="rId18"/>
    <p:sldId id="272" r:id="rId19"/>
    <p:sldId id="273" r:id="rId2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3953" autoAdjust="0"/>
  </p:normalViewPr>
  <p:slideViewPr>
    <p:cSldViewPr snapToGrid="0">
      <p:cViewPr varScale="1">
        <p:scale>
          <a:sx n="122" d="100"/>
          <a:sy n="122" d="100"/>
        </p:scale>
        <p:origin x="9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4BB02-6CD4-48A4-B88B-97687269CD38}" type="datetimeFigureOut">
              <a:rPr lang="nb-NO" smtClean="0"/>
              <a:t>04.01.2024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AE37E-6B2D-4F26-998E-3A11D2705C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666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Magne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AE37E-6B2D-4F26-998E-3A11D2705C3E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4404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Magne, Pasient er tom for materiell,</a:t>
            </a:r>
            <a:r>
              <a:rPr lang="nb-NO" baseline="0" dirty="0" smtClean="0"/>
              <a:t> i kontakt med leverandør får hun beskjed om å ta kontakt med en nabo i nærheten da de bruker samme pumpe.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AE37E-6B2D-4F26-998E-3A11D2705C3E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9707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Jon, Pasient</a:t>
            </a:r>
            <a:r>
              <a:rPr lang="nb-NO" baseline="0" dirty="0" smtClean="0"/>
              <a:t> bruker som «tar en» CPAP når han ser på tv. Pasienten selv påsto at det hadde god effekt.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AE37E-6B2D-4F26-998E-3A11D2705C3E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9038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Jon, En</a:t>
            </a:r>
            <a:r>
              <a:rPr lang="nb-NO" baseline="0" dirty="0" smtClean="0"/>
              <a:t> BIPAP kan brukes til så mye, hva med hjelpemiddel for røyking av hasj.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AE37E-6B2D-4F26-998E-3A11D2705C3E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5902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Bjørn, Pasient som var tidligere fallskjermhopper. Ønsket å</a:t>
            </a:r>
            <a:r>
              <a:rPr lang="nb-NO" baseline="0" dirty="0" smtClean="0"/>
              <a:t> hoppe i fallskjerm en siste gang. Hoppet tandem men PLV-100.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AE37E-6B2D-4F26-998E-3A11D2705C3E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9801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Bjørn, Egenutviklet kontroll til O2 konsentrator,</a:t>
            </a:r>
            <a:r>
              <a:rPr lang="nb-NO" baseline="0" dirty="0" smtClean="0"/>
              <a:t> med mekanisk styring av </a:t>
            </a:r>
            <a:r>
              <a:rPr lang="nb-NO" baseline="0" dirty="0" err="1" smtClean="0"/>
              <a:t>flowmeter</a:t>
            </a:r>
            <a:r>
              <a:rPr lang="nb-NO" baseline="0" dirty="0" smtClean="0"/>
              <a:t> som reguleres av motor med kameraoverføring for å vise hvor kula står. Alt fra mobiltelefonen.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AE37E-6B2D-4F26-998E-3A11D2705C3E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7744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Gunn, Hva Bringer fremtiden? har vi droner</a:t>
            </a:r>
            <a:r>
              <a:rPr lang="nb-NO" baseline="0" dirty="0" smtClean="0"/>
              <a:t> til transport? og har vi robot i hjemmet som en del av behandling.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AE37E-6B2D-4F26-998E-3A11D2705C3E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1577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Gunn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AE37E-6B2D-4F26-998E-3A11D2705C3E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1149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Gunn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AE37E-6B2D-4F26-998E-3A11D2705C3E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42079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Bjørn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AE37E-6B2D-4F26-998E-3A11D2705C3E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1531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Magne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AE37E-6B2D-4F26-998E-3A11D2705C3E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811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Jon, Leverandørene kontrollerte</a:t>
            </a:r>
            <a:r>
              <a:rPr lang="nb-NO" baseline="0" dirty="0" smtClean="0"/>
              <a:t> mye. 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AE37E-6B2D-4F26-998E-3A11D2705C3E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4295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Jon, Vi </a:t>
            </a:r>
            <a:r>
              <a:rPr lang="nb-NO" baseline="0" dirty="0" smtClean="0"/>
              <a:t>vet jo prisene i dag.  Hansker fra 45,- til 3,5,- /par. Eller 22 øre / </a:t>
            </a:r>
            <a:r>
              <a:rPr lang="nb-NO" baseline="0" dirty="0" err="1" smtClean="0"/>
              <a:t>usteril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AE37E-6B2D-4F26-998E-3A11D2705C3E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2328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Bjørn, Litt konfekt er hyggelig.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AE37E-6B2D-4F26-998E-3A11D2705C3E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7163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Bjørn, 235 MNOK Nasjonalt i 2003.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AE37E-6B2D-4F26-998E-3A11D2705C3E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9314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Bjørn, Til tross for reduserte priser og gjennomgang av produkter fra start, har det vært en økning</a:t>
            </a:r>
            <a:r>
              <a:rPr lang="nb-NO" baseline="0" dirty="0" smtClean="0"/>
              <a:t> i kostnader på grunn av nye ansvar og produkter.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AE37E-6B2D-4F26-998E-3A11D2705C3E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5896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Gunn, Mann</a:t>
            </a:r>
            <a:r>
              <a:rPr lang="nb-NO" baseline="0" dirty="0" smtClean="0"/>
              <a:t> og kone har begge O2 behov og har en konsentrator på deling.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AE37E-6B2D-4F26-998E-3A11D2705C3E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596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Gunn, Behandlingshjelpemidler på hjemmebesøk.</a:t>
            </a:r>
            <a:r>
              <a:rPr lang="nb-NO" baseline="0" dirty="0" smtClean="0"/>
              <a:t> </a:t>
            </a:r>
            <a:r>
              <a:rPr lang="nb-NO" dirty="0" smtClean="0"/>
              <a:t>Overforbruk og dårlig kontroll på hva pasientene fikk. 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AE37E-6B2D-4F26-998E-3A11D2705C3E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2812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802DE-2DF5-4102-A0C7-069BEF7C56B0}" type="datetimeFigureOut">
              <a:rPr lang="nb-NO" smtClean="0"/>
              <a:t>04.01.2024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713D4-CD5F-4F34-8AB3-22441D9362A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002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802DE-2DF5-4102-A0C7-069BEF7C56B0}" type="datetimeFigureOut">
              <a:rPr lang="nb-NO" smtClean="0"/>
              <a:t>04.01.2024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713D4-CD5F-4F34-8AB3-22441D9362A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7296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802DE-2DF5-4102-A0C7-069BEF7C56B0}" type="datetimeFigureOut">
              <a:rPr lang="nb-NO" smtClean="0"/>
              <a:t>04.01.2024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713D4-CD5F-4F34-8AB3-22441D9362A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8927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802DE-2DF5-4102-A0C7-069BEF7C56B0}" type="datetimeFigureOut">
              <a:rPr lang="nb-NO" smtClean="0"/>
              <a:t>04.01.2024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713D4-CD5F-4F34-8AB3-22441D9362A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3245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802DE-2DF5-4102-A0C7-069BEF7C56B0}" type="datetimeFigureOut">
              <a:rPr lang="nb-NO" smtClean="0"/>
              <a:t>04.01.2024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713D4-CD5F-4F34-8AB3-22441D9362A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9576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802DE-2DF5-4102-A0C7-069BEF7C56B0}" type="datetimeFigureOut">
              <a:rPr lang="nb-NO" smtClean="0"/>
              <a:t>04.01.2024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713D4-CD5F-4F34-8AB3-22441D9362A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700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802DE-2DF5-4102-A0C7-069BEF7C56B0}" type="datetimeFigureOut">
              <a:rPr lang="nb-NO" smtClean="0"/>
              <a:t>04.01.2024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713D4-CD5F-4F34-8AB3-22441D9362A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3280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802DE-2DF5-4102-A0C7-069BEF7C56B0}" type="datetimeFigureOut">
              <a:rPr lang="nb-NO" smtClean="0"/>
              <a:t>04.01.2024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713D4-CD5F-4F34-8AB3-22441D9362A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7753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802DE-2DF5-4102-A0C7-069BEF7C56B0}" type="datetimeFigureOut">
              <a:rPr lang="nb-NO" smtClean="0"/>
              <a:t>04.01.2024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713D4-CD5F-4F34-8AB3-22441D9362A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6962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802DE-2DF5-4102-A0C7-069BEF7C56B0}" type="datetimeFigureOut">
              <a:rPr lang="nb-NO" smtClean="0"/>
              <a:t>04.01.2024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713D4-CD5F-4F34-8AB3-22441D9362A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0867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802DE-2DF5-4102-A0C7-069BEF7C56B0}" type="datetimeFigureOut">
              <a:rPr lang="nb-NO" smtClean="0"/>
              <a:t>04.01.2024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713D4-CD5F-4F34-8AB3-22441D9362A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7690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802DE-2DF5-4102-A0C7-069BEF7C56B0}" type="datetimeFigureOut">
              <a:rPr lang="nb-NO" smtClean="0"/>
              <a:t>04.01.2024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713D4-CD5F-4F34-8AB3-22441D9362A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581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cid:ii_looa2c5r1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75816" y="168846"/>
            <a:ext cx="8640036" cy="1901023"/>
          </a:xfrm>
        </p:spPr>
        <p:txBody>
          <a:bodyPr/>
          <a:lstStyle/>
          <a:p>
            <a:pPr algn="ctr"/>
            <a:r>
              <a:rPr lang="nb-NO" b="1" dirty="0" smtClean="0"/>
              <a:t>Behandlingshjelpemidler 20 ÅR!</a:t>
            </a:r>
            <a:br>
              <a:rPr lang="nb-NO" b="1" dirty="0" smtClean="0"/>
            </a:br>
            <a:r>
              <a:rPr lang="nb-NO" sz="2800" b="1" i="1" dirty="0" smtClean="0"/>
              <a:t>BHM-fra </a:t>
            </a:r>
            <a:r>
              <a:rPr lang="nb-NO" sz="2800" b="1" i="1" dirty="0"/>
              <a:t>T</a:t>
            </a:r>
            <a:r>
              <a:rPr lang="nb-NO" sz="2800" b="1" i="1" dirty="0" smtClean="0"/>
              <a:t>exas til nettbutikk. </a:t>
            </a:r>
            <a:endParaRPr lang="nb-NO" sz="2800" b="1" i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675816" y="2229358"/>
            <a:ext cx="9587144" cy="4256036"/>
          </a:xfrm>
        </p:spPr>
        <p:txBody>
          <a:bodyPr>
            <a:normAutofit fontScale="55000" lnSpcReduction="20000"/>
          </a:bodyPr>
          <a:lstStyle/>
          <a:p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 - </a:t>
            </a:r>
            <a:r>
              <a:rPr lang="nb-NO" sz="3600" b="1" dirty="0" smtClean="0"/>
              <a:t> Vi har stått sammen i en tid med forventninger, mye nytt og en enorm vekst.</a:t>
            </a:r>
          </a:p>
          <a:p>
            <a:pPr marL="0" indent="0">
              <a:buNone/>
            </a:pPr>
            <a:endParaRPr lang="nb-NO" sz="3600" b="1" dirty="0" smtClean="0"/>
          </a:p>
          <a:p>
            <a:pPr marL="0" indent="0">
              <a:buNone/>
            </a:pPr>
            <a:r>
              <a:rPr lang="nb-NO" sz="3600" b="1" dirty="0" smtClean="0"/>
              <a:t> -  Fra «en pult» på MTA til egen seksjon/enhet/avdeling.</a:t>
            </a:r>
          </a:p>
          <a:p>
            <a:pPr marL="0" indent="0">
              <a:buNone/>
            </a:pPr>
            <a:endParaRPr lang="nb-NO" sz="3600" b="1" dirty="0" smtClean="0"/>
          </a:p>
          <a:p>
            <a:pPr marL="0" indent="0">
              <a:buNone/>
            </a:pPr>
            <a:r>
              <a:rPr lang="nb-NO" sz="3600" b="1" dirty="0" smtClean="0"/>
              <a:t> -  Vi </a:t>
            </a:r>
            <a:r>
              <a:rPr lang="nb-NO" sz="3600" b="1" dirty="0"/>
              <a:t>er like på mye, men ulike i organisering og geografi</a:t>
            </a:r>
            <a:r>
              <a:rPr lang="nb-NO" sz="3600" b="1" dirty="0" smtClean="0"/>
              <a:t>.</a:t>
            </a:r>
          </a:p>
          <a:p>
            <a:pPr marL="0" indent="0">
              <a:buNone/>
            </a:pPr>
            <a:endParaRPr lang="nb-NO" sz="3600" b="1" dirty="0" smtClean="0"/>
          </a:p>
          <a:p>
            <a:pPr marL="0" indent="0">
              <a:buNone/>
            </a:pPr>
            <a:r>
              <a:rPr lang="nb-NO" sz="3600" b="1" dirty="0" smtClean="0"/>
              <a:t> -  Økt kontroll og styring. Snart selvbetjeningsløsning?  </a:t>
            </a:r>
            <a:endParaRPr lang="nb-NO" sz="3600" b="1" dirty="0"/>
          </a:p>
          <a:p>
            <a:pPr marL="0" indent="0">
              <a:buNone/>
            </a:pPr>
            <a:endParaRPr lang="nb-NO" sz="3600" b="1" dirty="0"/>
          </a:p>
          <a:p>
            <a:pPr marL="0" indent="0">
              <a:buNone/>
            </a:pPr>
            <a:r>
              <a:rPr lang="nb-NO" sz="3600" b="1" dirty="0" smtClean="0"/>
              <a:t> -  ISF-refusjon BHM-poliklinikk i fremtiden?</a:t>
            </a:r>
          </a:p>
          <a:p>
            <a:pPr marL="0" indent="0">
              <a:buNone/>
            </a:pPr>
            <a:endParaRPr lang="nb-NO" sz="3600" b="1" dirty="0" smtClean="0"/>
          </a:p>
          <a:p>
            <a:pPr marL="0" indent="0">
              <a:buNone/>
            </a:pPr>
            <a:r>
              <a:rPr lang="nb-NO" sz="3600" b="1" dirty="0" smtClean="0"/>
              <a:t> -  Er </a:t>
            </a:r>
            <a:r>
              <a:rPr lang="nb-NO" sz="3600" b="1" dirty="0"/>
              <a:t>DHO «digital </a:t>
            </a:r>
            <a:r>
              <a:rPr lang="nb-NO" sz="3600" b="1" dirty="0" err="1" smtClean="0"/>
              <a:t>hjemmeoppfølging</a:t>
            </a:r>
            <a:r>
              <a:rPr lang="nb-NO" sz="3600" b="1" dirty="0"/>
              <a:t>» en del av fremtiden vår?</a:t>
            </a:r>
          </a:p>
          <a:p>
            <a:endParaRPr lang="nb-NO" dirty="0"/>
          </a:p>
        </p:txBody>
      </p:sp>
      <p:pic>
        <p:nvPicPr>
          <p:cNvPr id="4" name="Bilde 3" descr="Balonger – Ikkjepedi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6739">
            <a:off x="9589099" y="267532"/>
            <a:ext cx="2308935" cy="2475691"/>
          </a:xfrm>
          <a:prstGeom prst="rect">
            <a:avLst/>
          </a:prstGeom>
        </p:spPr>
      </p:pic>
      <p:pic>
        <p:nvPicPr>
          <p:cNvPr id="5" name="Bilde 4" descr="Balonger – Ikkjepedi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3891">
            <a:off x="328928" y="309732"/>
            <a:ext cx="2228851" cy="235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5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30881" y="256488"/>
            <a:ext cx="3273453" cy="2253681"/>
          </a:xfrm>
        </p:spPr>
        <p:txBody>
          <a:bodyPr>
            <a:normAutofit fontScale="90000"/>
          </a:bodyPr>
          <a:lstStyle/>
          <a:p>
            <a:r>
              <a:rPr lang="nb-NO" sz="1800" dirty="0" smtClean="0"/>
              <a:t/>
            </a:r>
            <a:br>
              <a:rPr lang="nb-NO" sz="1800" dirty="0" smtClean="0"/>
            </a:br>
            <a:r>
              <a:rPr lang="nb-NO" sz="3200" b="1" dirty="0" smtClean="0"/>
              <a:t>Diabetespasient får tips om </a:t>
            </a:r>
            <a:r>
              <a:rPr lang="nb-NO" sz="3200" b="1" dirty="0"/>
              <a:t>å</a:t>
            </a:r>
            <a:r>
              <a:rPr lang="nb-NO" sz="3200" b="1" dirty="0" smtClean="0"/>
              <a:t> hente materiell hos naboen etter samtale med leverandør. </a:t>
            </a:r>
            <a:endParaRPr lang="nb-NO" sz="32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 smtClean="0"/>
          </a:p>
          <a:p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377" y="64815"/>
            <a:ext cx="8445623" cy="6873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326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109" y="320735"/>
            <a:ext cx="2499804" cy="1259489"/>
          </a:xfrm>
        </p:spPr>
        <p:txBody>
          <a:bodyPr>
            <a:normAutofit fontScale="90000"/>
          </a:bodyPr>
          <a:lstStyle/>
          <a:p>
            <a:r>
              <a:rPr lang="nb-NO" sz="3200" b="1" dirty="0" smtClean="0"/>
              <a:t>Pasient  som tar seg en CPAP til Dagsrevyen</a:t>
            </a:r>
            <a:endParaRPr lang="nb-NO" sz="3200" b="1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84213" y="-1249787"/>
            <a:ext cx="6837795" cy="9377778"/>
          </a:xfrm>
        </p:spPr>
      </p:pic>
    </p:spTree>
    <p:extLst>
      <p:ext uri="{BB962C8B-B14F-4D97-AF65-F5344CB8AC3E}">
        <p14:creationId xmlns:p14="http://schemas.microsoft.com/office/powerpoint/2010/main" val="278380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3993" y="243827"/>
            <a:ext cx="2238660" cy="1640957"/>
          </a:xfrm>
        </p:spPr>
        <p:txBody>
          <a:bodyPr>
            <a:normAutofit fontScale="90000"/>
          </a:bodyPr>
          <a:lstStyle/>
          <a:p>
            <a:r>
              <a:rPr lang="nb-NO" sz="3600" b="1" dirty="0" smtClean="0"/>
              <a:t>Bygde om </a:t>
            </a:r>
            <a:r>
              <a:rPr lang="nb-NO" sz="3600" b="1" dirty="0"/>
              <a:t>BIPAP </a:t>
            </a:r>
            <a:r>
              <a:rPr lang="nb-NO" sz="3600" b="1" dirty="0" smtClean="0"/>
              <a:t>til å røyke hasj </a:t>
            </a:r>
            <a:r>
              <a:rPr lang="nb-NO" sz="3600" b="1" dirty="0" smtClean="0">
                <a:sym typeface="Wingdings" panose="05000000000000000000" pitchFamily="2" charset="2"/>
              </a:rPr>
              <a:t></a:t>
            </a:r>
            <a:endParaRPr lang="nb-NO" sz="3600" b="1" dirty="0"/>
          </a:p>
        </p:txBody>
      </p:sp>
      <p:pic>
        <p:nvPicPr>
          <p:cNvPr id="5" name="Plassholder for innhold 4" descr="las tribus urbanas ~ Ética y Profesionalismo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2391">
            <a:off x="259703" y="4413380"/>
            <a:ext cx="2507352" cy="1880514"/>
          </a:xfrm>
        </p:spPr>
      </p:pic>
      <p:sp>
        <p:nvSpPr>
          <p:cNvPr id="4" name="TekstSylinder 3"/>
          <p:cNvSpPr txBox="1"/>
          <p:nvPr/>
        </p:nvSpPr>
        <p:spPr>
          <a:xfrm>
            <a:off x="7780711" y="2985631"/>
            <a:ext cx="3200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u="sng" dirty="0" smtClean="0"/>
              <a:t>.</a:t>
            </a:r>
            <a:endParaRPr lang="nb-NO" b="1" u="sng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60257" y="-1273743"/>
            <a:ext cx="6857999" cy="940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8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0053" y="603230"/>
            <a:ext cx="3227773" cy="1384544"/>
          </a:xfrm>
        </p:spPr>
        <p:txBody>
          <a:bodyPr>
            <a:normAutofit/>
          </a:bodyPr>
          <a:lstStyle/>
          <a:p>
            <a:r>
              <a:rPr lang="nb-NO" sz="3600" b="1" dirty="0" smtClean="0"/>
              <a:t>Tandemhopp med respirator</a:t>
            </a:r>
            <a:br>
              <a:rPr lang="nb-NO" sz="3600" b="1" dirty="0" smtClean="0"/>
            </a:br>
            <a:r>
              <a:rPr lang="nb-NO" sz="2000" b="1" dirty="0" smtClean="0"/>
              <a:t>«alt er mulig, nesten»</a:t>
            </a:r>
            <a:endParaRPr lang="nb-NO" sz="20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 smtClean="0"/>
          </a:p>
          <a:p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3302"/>
            <a:ext cx="3473442" cy="3124940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153" y="124287"/>
            <a:ext cx="8481794" cy="666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8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Modifisering av medisinsk utstyr</a:t>
            </a:r>
            <a:endParaRPr lang="nb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b="1" dirty="0" smtClean="0"/>
              <a:t>Egenprodusert fjernstyring av </a:t>
            </a:r>
            <a:r>
              <a:rPr lang="nb-NO" b="1" dirty="0" err="1" smtClean="0"/>
              <a:t>flowmeter</a:t>
            </a:r>
            <a:r>
              <a:rPr lang="nb-NO" b="1" dirty="0" smtClean="0"/>
              <a:t> </a:t>
            </a:r>
            <a:endParaRPr lang="nb-NO" b="1" dirty="0"/>
          </a:p>
          <a:p>
            <a:pPr marL="0" indent="0">
              <a:buNone/>
            </a:pPr>
            <a:r>
              <a:rPr lang="nb-NO" b="1" dirty="0" smtClean="0"/>
              <a:t>   fra </a:t>
            </a:r>
            <a:r>
              <a:rPr lang="nb-NO" b="1" dirty="0" err="1" smtClean="0"/>
              <a:t>smartphone</a:t>
            </a:r>
            <a:endParaRPr lang="nb-NO" b="1" dirty="0" smtClean="0"/>
          </a:p>
          <a:p>
            <a:endParaRPr lang="nb-NO" b="1" dirty="0" smtClean="0"/>
          </a:p>
          <a:p>
            <a:r>
              <a:rPr lang="nb-NO" b="1" dirty="0" smtClean="0"/>
              <a:t>Kreativ forlengelse av strømledning.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 smtClean="0"/>
          </a:p>
          <a:p>
            <a:pPr marL="0" indent="0">
              <a:buNone/>
            </a:pPr>
            <a:endParaRPr lang="nb-NO" dirty="0" smtClean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1360">
            <a:off x="2087864" y="4065932"/>
            <a:ext cx="3152674" cy="2364504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2488">
            <a:off x="8034291" y="696056"/>
            <a:ext cx="3767091" cy="5851598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2237" y="3229763"/>
            <a:ext cx="2000656" cy="358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3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56211" y="224445"/>
            <a:ext cx="10208029" cy="2420894"/>
          </a:xfrm>
        </p:spPr>
        <p:txBody>
          <a:bodyPr/>
          <a:lstStyle/>
          <a:p>
            <a:r>
              <a:rPr lang="nb-NO" b="1" dirty="0" smtClean="0"/>
              <a:t>Behandlingshjelpemidler inn i fremtiden.</a:t>
            </a:r>
            <a:endParaRPr lang="nb-NO" b="1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815388"/>
          </a:xfrm>
        </p:spPr>
        <p:txBody>
          <a:bodyPr/>
          <a:lstStyle/>
          <a:p>
            <a:endParaRPr lang="nb-NO" dirty="0" smtClean="0"/>
          </a:p>
          <a:p>
            <a:endParaRPr lang="nb-NO" dirty="0" smtClean="0"/>
          </a:p>
          <a:p>
            <a:r>
              <a:rPr lang="nb-NO" sz="2800" b="1" dirty="0" smtClean="0"/>
              <a:t>Droner, </a:t>
            </a:r>
            <a:r>
              <a:rPr lang="nb-NO" sz="2800" b="1" dirty="0" err="1" smtClean="0"/>
              <a:t>roboter</a:t>
            </a:r>
            <a:r>
              <a:rPr lang="nb-NO" sz="2800" b="1" dirty="0"/>
              <a:t>,</a:t>
            </a:r>
            <a:r>
              <a:rPr lang="nb-NO" sz="2800" b="1" dirty="0" smtClean="0"/>
              <a:t> kunstig intelligens</a:t>
            </a:r>
          </a:p>
          <a:p>
            <a:r>
              <a:rPr lang="nb-NO" sz="2800" b="1" dirty="0"/>
              <a:t>o</a:t>
            </a:r>
            <a:r>
              <a:rPr lang="nb-NO" sz="2800" b="1" dirty="0" smtClean="0"/>
              <a:t>g digitale løsninger i hjemmet.</a:t>
            </a:r>
            <a:endParaRPr lang="nb-NO" sz="2800" b="1" dirty="0"/>
          </a:p>
        </p:txBody>
      </p:sp>
      <p:pic>
        <p:nvPicPr>
          <p:cNvPr id="4" name="Bilde 3" descr="Clipart - Friendly Robot Remix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11" y="2882109"/>
            <a:ext cx="2549586" cy="3367643"/>
          </a:xfrm>
          <a:prstGeom prst="rect">
            <a:avLst/>
          </a:prstGeom>
        </p:spPr>
      </p:pic>
      <p:pic>
        <p:nvPicPr>
          <p:cNvPr id="5" name="Bilde 4" descr="File:Metal House – Smoking Kaiju Robot (スモーキング怪獸ロボット) – Front.jpg ..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982" y="3116063"/>
            <a:ext cx="2301454" cy="306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0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b="1" dirty="0" smtClean="0"/>
              <a:t>Pasienten </a:t>
            </a:r>
            <a:r>
              <a:rPr lang="nb-NO" b="1" dirty="0"/>
              <a:t>i fokus, en ressurs for oss.</a:t>
            </a:r>
            <a:br>
              <a:rPr lang="nb-NO" b="1" dirty="0"/>
            </a:br>
            <a:endParaRPr lang="nb-NO" dirty="0"/>
          </a:p>
        </p:txBody>
      </p:sp>
      <p:pic>
        <p:nvPicPr>
          <p:cNvPr id="4" name="Plassholder for innhold 3" descr="Helmet and ball for American football vector clip art | Free SV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23" y="-507971"/>
            <a:ext cx="11482753" cy="8178297"/>
          </a:xfrm>
        </p:spPr>
      </p:pic>
      <p:sp>
        <p:nvSpPr>
          <p:cNvPr id="5" name="TekstSylinder 4"/>
          <p:cNvSpPr txBox="1"/>
          <p:nvPr/>
        </p:nvSpPr>
        <p:spPr>
          <a:xfrm rot="20675667">
            <a:off x="3769755" y="1794034"/>
            <a:ext cx="2339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Mer spesialisert behandling i hjemmet</a:t>
            </a:r>
          </a:p>
        </p:txBody>
      </p:sp>
      <p:sp>
        <p:nvSpPr>
          <p:cNvPr id="6" name="TekstSylinder 5"/>
          <p:cNvSpPr txBox="1"/>
          <p:nvPr/>
        </p:nvSpPr>
        <p:spPr>
          <a:xfrm rot="20633946">
            <a:off x="1756839" y="1910265"/>
            <a:ext cx="2202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Hjemme hvis du kan</a:t>
            </a:r>
            <a:endParaRPr lang="nb-NO" b="1" dirty="0"/>
          </a:p>
        </p:txBody>
      </p:sp>
      <p:sp>
        <p:nvSpPr>
          <p:cNvPr id="7" name="TekstSylinder 6"/>
          <p:cNvSpPr txBox="1"/>
          <p:nvPr/>
        </p:nvSpPr>
        <p:spPr>
          <a:xfrm rot="430507">
            <a:off x="3085795" y="2838557"/>
            <a:ext cx="3090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Tettere oppfølging med bruk av teknologi</a:t>
            </a:r>
          </a:p>
        </p:txBody>
      </p:sp>
      <p:sp>
        <p:nvSpPr>
          <p:cNvPr id="8" name="TekstSylinder 7"/>
          <p:cNvSpPr txBox="1"/>
          <p:nvPr/>
        </p:nvSpPr>
        <p:spPr>
          <a:xfrm rot="424562">
            <a:off x="2167437" y="3396510"/>
            <a:ext cx="1472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Raskere hjem</a:t>
            </a:r>
            <a:endParaRPr lang="nb-NO" b="1" dirty="0"/>
          </a:p>
        </p:txBody>
      </p:sp>
      <p:sp>
        <p:nvSpPr>
          <p:cNvPr id="3" name="TekstSylinder 2"/>
          <p:cNvSpPr txBox="1"/>
          <p:nvPr/>
        </p:nvSpPr>
        <p:spPr>
          <a:xfrm rot="1417268">
            <a:off x="7919183" y="3354325"/>
            <a:ext cx="2315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«forlenget arm» for klinikkene</a:t>
            </a:r>
            <a:endParaRPr lang="nb-NO" b="1" dirty="0"/>
          </a:p>
        </p:txBody>
      </p:sp>
      <p:sp>
        <p:nvSpPr>
          <p:cNvPr id="9" name="TekstSylinder 8"/>
          <p:cNvSpPr txBox="1"/>
          <p:nvPr/>
        </p:nvSpPr>
        <p:spPr>
          <a:xfrm rot="488417">
            <a:off x="5827528" y="2612310"/>
            <a:ext cx="5415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 smtClean="0"/>
              <a:t>Lønnsom og riktig behandling, metodevurdering</a:t>
            </a:r>
            <a:endParaRPr lang="nb-NO" sz="2000" b="1" dirty="0"/>
          </a:p>
        </p:txBody>
      </p:sp>
      <p:sp>
        <p:nvSpPr>
          <p:cNvPr id="10" name="TekstSylinder 9"/>
          <p:cNvSpPr txBox="1"/>
          <p:nvPr/>
        </p:nvSpPr>
        <p:spPr>
          <a:xfrm rot="958288">
            <a:off x="1397532" y="5004341"/>
            <a:ext cx="2879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Feilsøking av utstyr virtuelt  </a:t>
            </a:r>
            <a:endParaRPr lang="nb-NO" b="1" dirty="0"/>
          </a:p>
        </p:txBody>
      </p:sp>
      <p:sp>
        <p:nvSpPr>
          <p:cNvPr id="11" name="TekstSylinder 10"/>
          <p:cNvSpPr txBox="1"/>
          <p:nvPr/>
        </p:nvSpPr>
        <p:spPr>
          <a:xfrm rot="20938094">
            <a:off x="6678216" y="5351907"/>
            <a:ext cx="2974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/>
              <a:t>S</a:t>
            </a:r>
            <a:r>
              <a:rPr lang="nb-NO" b="1" dirty="0" smtClean="0"/>
              <a:t>imulering av utstyr, rett valg</a:t>
            </a:r>
            <a:endParaRPr lang="nb-NO" b="1" dirty="0"/>
          </a:p>
        </p:txBody>
      </p:sp>
      <p:sp>
        <p:nvSpPr>
          <p:cNvPr id="12" name="TekstSylinder 11"/>
          <p:cNvSpPr txBox="1"/>
          <p:nvPr/>
        </p:nvSpPr>
        <p:spPr>
          <a:xfrm>
            <a:off x="6204785" y="4808446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13" name="TekstSylinder 12"/>
          <p:cNvSpPr txBox="1"/>
          <p:nvPr/>
        </p:nvSpPr>
        <p:spPr>
          <a:xfrm>
            <a:off x="3943001" y="4953076"/>
            <a:ext cx="3113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Effektiv, rask og sikker levering</a:t>
            </a:r>
            <a:endParaRPr lang="nb-NO" b="1" dirty="0"/>
          </a:p>
        </p:txBody>
      </p:sp>
      <p:sp>
        <p:nvSpPr>
          <p:cNvPr id="15" name="TekstSylinder 14"/>
          <p:cNvSpPr txBox="1"/>
          <p:nvPr/>
        </p:nvSpPr>
        <p:spPr>
          <a:xfrm rot="21296219">
            <a:off x="7279056" y="4645851"/>
            <a:ext cx="3453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 smtClean="0"/>
              <a:t>Riktig avvik og sikkerhetshåndtering</a:t>
            </a:r>
            <a:endParaRPr lang="nb-NO" sz="1600" b="1" dirty="0"/>
          </a:p>
        </p:txBody>
      </p:sp>
      <p:sp>
        <p:nvSpPr>
          <p:cNvPr id="16" name="TekstSylinder 15"/>
          <p:cNvSpPr txBox="1"/>
          <p:nvPr/>
        </p:nvSpPr>
        <p:spPr>
          <a:xfrm rot="180518">
            <a:off x="5252286" y="4370764"/>
            <a:ext cx="226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Oppfølging i hjemmet</a:t>
            </a:r>
            <a:endParaRPr lang="nb-NO" b="1" dirty="0"/>
          </a:p>
        </p:txBody>
      </p:sp>
      <p:sp>
        <p:nvSpPr>
          <p:cNvPr id="17" name="TekstSylinder 16"/>
          <p:cNvSpPr txBox="1"/>
          <p:nvPr/>
        </p:nvSpPr>
        <p:spPr>
          <a:xfrm rot="21079099">
            <a:off x="4162267" y="3569839"/>
            <a:ext cx="3197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Pasientfokus/medbestemmelse</a:t>
            </a:r>
            <a:endParaRPr lang="nb-NO" b="1" dirty="0"/>
          </a:p>
        </p:txBody>
      </p:sp>
      <p:sp>
        <p:nvSpPr>
          <p:cNvPr id="19" name="TekstSylinder 18"/>
          <p:cNvSpPr txBox="1"/>
          <p:nvPr/>
        </p:nvSpPr>
        <p:spPr>
          <a:xfrm rot="286885">
            <a:off x="7681999" y="1690489"/>
            <a:ext cx="2626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Fokus miljø og bærekraft</a:t>
            </a:r>
            <a:endParaRPr lang="nb-NO" b="1" dirty="0"/>
          </a:p>
        </p:txBody>
      </p:sp>
      <p:sp>
        <p:nvSpPr>
          <p:cNvPr id="20" name="TekstSylinder 19"/>
          <p:cNvSpPr txBox="1"/>
          <p:nvPr/>
        </p:nvSpPr>
        <p:spPr>
          <a:xfrm>
            <a:off x="4272464" y="6307032"/>
            <a:ext cx="2847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Lovverk og forskrifter følges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299807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3" grpId="0"/>
      <p:bldP spid="9" grpId="0"/>
      <p:bldP spid="10" grpId="0"/>
      <p:bldP spid="11" grpId="0"/>
      <p:bldP spid="13" grpId="0"/>
      <p:bldP spid="15" grpId="0"/>
      <p:bldP spid="16" grpId="0"/>
      <p:bldP spid="17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0590"/>
          </a:xfrm>
        </p:spPr>
        <p:txBody>
          <a:bodyPr/>
          <a:lstStyle/>
          <a:p>
            <a:pPr algn="ctr"/>
            <a:r>
              <a:rPr lang="nb-NO" b="1" dirty="0" smtClean="0"/>
              <a:t>Muligheter</a:t>
            </a:r>
            <a:endParaRPr lang="nb-NO" b="1" dirty="0"/>
          </a:p>
        </p:txBody>
      </p:sp>
      <p:pic>
        <p:nvPicPr>
          <p:cNvPr id="4" name="Plassholder for innhold 3" descr="Clipart - Magic ball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430" y="949568"/>
            <a:ext cx="7464669" cy="5826935"/>
          </a:xfrm>
        </p:spPr>
      </p:pic>
      <p:sp>
        <p:nvSpPr>
          <p:cNvPr id="5" name="TekstSylinder 4"/>
          <p:cNvSpPr txBox="1"/>
          <p:nvPr/>
        </p:nvSpPr>
        <p:spPr>
          <a:xfrm rot="832591">
            <a:off x="4256492" y="3241704"/>
            <a:ext cx="2334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Selvbetjeningsløsning</a:t>
            </a:r>
            <a:endParaRPr lang="nb-NO" b="1" dirty="0"/>
          </a:p>
        </p:txBody>
      </p:sp>
      <p:sp>
        <p:nvSpPr>
          <p:cNvPr id="6" name="TekstSylinder 5"/>
          <p:cNvSpPr txBox="1"/>
          <p:nvPr/>
        </p:nvSpPr>
        <p:spPr>
          <a:xfrm rot="1183987">
            <a:off x="6574824" y="3004875"/>
            <a:ext cx="1885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Digital oppfølging</a:t>
            </a:r>
            <a:endParaRPr lang="nb-NO" b="1" dirty="0"/>
          </a:p>
        </p:txBody>
      </p:sp>
      <p:sp>
        <p:nvSpPr>
          <p:cNvPr id="7" name="TekstSylinder 6"/>
          <p:cNvSpPr txBox="1"/>
          <p:nvPr/>
        </p:nvSpPr>
        <p:spPr>
          <a:xfrm rot="19999974">
            <a:off x="3931810" y="2253044"/>
            <a:ext cx="1661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Automatisering</a:t>
            </a:r>
            <a:endParaRPr lang="nb-NO" b="1" dirty="0"/>
          </a:p>
        </p:txBody>
      </p:sp>
      <p:sp>
        <p:nvSpPr>
          <p:cNvPr id="8" name="TekstSylinder 7"/>
          <p:cNvSpPr txBox="1"/>
          <p:nvPr/>
        </p:nvSpPr>
        <p:spPr>
          <a:xfrm rot="20616832">
            <a:off x="3978578" y="4479811"/>
            <a:ext cx="1466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Brukerstyring</a:t>
            </a:r>
            <a:endParaRPr lang="nb-NO" b="1" dirty="0"/>
          </a:p>
        </p:txBody>
      </p:sp>
      <p:sp>
        <p:nvSpPr>
          <p:cNvPr id="9" name="TekstSylinder 8"/>
          <p:cNvSpPr txBox="1"/>
          <p:nvPr/>
        </p:nvSpPr>
        <p:spPr>
          <a:xfrm rot="757769">
            <a:off x="6539893" y="4062282"/>
            <a:ext cx="1007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KI (AI)</a:t>
            </a:r>
            <a:endParaRPr lang="nb-NO" b="1" dirty="0"/>
          </a:p>
        </p:txBody>
      </p:sp>
      <p:sp>
        <p:nvSpPr>
          <p:cNvPr id="10" name="TekstSylinder 9"/>
          <p:cNvSpPr txBox="1"/>
          <p:nvPr/>
        </p:nvSpPr>
        <p:spPr>
          <a:xfrm rot="21216121">
            <a:off x="5250107" y="5035067"/>
            <a:ext cx="95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 smtClean="0"/>
              <a:t>Roboter</a:t>
            </a:r>
            <a:endParaRPr lang="nb-NO" b="1" dirty="0"/>
          </a:p>
        </p:txBody>
      </p:sp>
      <p:sp>
        <p:nvSpPr>
          <p:cNvPr id="11" name="TekstSylinder 10"/>
          <p:cNvSpPr txBox="1"/>
          <p:nvPr/>
        </p:nvSpPr>
        <p:spPr>
          <a:xfrm rot="685594">
            <a:off x="3615526" y="3638546"/>
            <a:ext cx="851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Droner</a:t>
            </a:r>
            <a:endParaRPr lang="nb-NO" b="1" dirty="0"/>
          </a:p>
        </p:txBody>
      </p:sp>
      <p:sp>
        <p:nvSpPr>
          <p:cNvPr id="3" name="TekstSylinder 2"/>
          <p:cNvSpPr txBox="1"/>
          <p:nvPr/>
        </p:nvSpPr>
        <p:spPr>
          <a:xfrm rot="272703">
            <a:off x="6669134" y="2031591"/>
            <a:ext cx="1255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err="1" smtClean="0"/>
              <a:t>Pakkeboks</a:t>
            </a:r>
            <a:endParaRPr lang="nb-NO" b="1" dirty="0"/>
          </a:p>
        </p:txBody>
      </p:sp>
      <p:sp>
        <p:nvSpPr>
          <p:cNvPr id="12" name="TekstSylinder 11"/>
          <p:cNvSpPr txBox="1"/>
          <p:nvPr/>
        </p:nvSpPr>
        <p:spPr>
          <a:xfrm rot="20681527">
            <a:off x="6665792" y="4885079"/>
            <a:ext cx="2215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Poliklinisk oppfølging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174641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3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0628"/>
          </a:xfrm>
        </p:spPr>
        <p:txBody>
          <a:bodyPr>
            <a:normAutofit fontScale="90000"/>
          </a:bodyPr>
          <a:lstStyle/>
          <a:p>
            <a:r>
              <a:rPr lang="nb-NO" sz="4000" b="1" dirty="0" smtClean="0"/>
              <a:t>Kunstig intelligens (fra Chat GPT)</a:t>
            </a:r>
            <a:r>
              <a:rPr lang="nb-NO" dirty="0" smtClean="0"/>
              <a:t/>
            </a:r>
            <a:br>
              <a:rPr lang="nb-NO" dirty="0" smtClean="0"/>
            </a:br>
            <a:endParaRPr lang="nb-NO" sz="14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637607"/>
            <a:ext cx="10515600" cy="51455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1" dirty="0"/>
              <a:t>Spørsmål: </a:t>
            </a:r>
            <a:r>
              <a:rPr lang="nb-NO" dirty="0"/>
              <a:t/>
            </a:r>
            <a:br>
              <a:rPr lang="nb-NO" dirty="0"/>
            </a:br>
            <a:r>
              <a:rPr lang="nb-NO" dirty="0"/>
              <a:t>Behandlingshjelpemidler er en tjeneste som leverer medisinsk utstyr fra spesialisthelsetjenesten til hjemmeboende pasienter. Hvordan vil tjenesten utvikle seg de neste 20-årene</a:t>
            </a:r>
            <a:r>
              <a:rPr lang="nb-NO" dirty="0" smtClean="0"/>
              <a:t>?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b="1" dirty="0" smtClean="0"/>
              <a:t>Svar:</a:t>
            </a:r>
          </a:p>
          <a:p>
            <a:pPr marL="0" indent="0">
              <a:buNone/>
            </a:pPr>
            <a:r>
              <a:rPr lang="nb-NO" b="1" dirty="0" smtClean="0"/>
              <a:t>Behandlingshjelpemidler og levering av medisinsk utstyr til hjemmeboende pasienter kan forventes å utvikle seg på flere måter de neste 20 årene: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8226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640497" y="0"/>
            <a:ext cx="5352495" cy="61433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sz="2200" b="1" dirty="0"/>
              <a:t>4. Telemedisin: </a:t>
            </a:r>
            <a:r>
              <a:rPr lang="nb-NO" sz="2200" dirty="0"/>
              <a:t>Økt bruk av telemedisin og fjernovervåking kan føre til at pasienter i større grad kan få veiledning og oppfølging uten å forlate hjemmet, noe som kan påvirke hvilket utstyr som er nødvendig.</a:t>
            </a:r>
          </a:p>
          <a:p>
            <a:pPr marL="0" indent="0">
              <a:buNone/>
            </a:pPr>
            <a:r>
              <a:rPr lang="nb-NO" sz="2200" dirty="0"/>
              <a:t> </a:t>
            </a:r>
          </a:p>
          <a:p>
            <a:pPr marL="0" indent="0">
              <a:buNone/>
            </a:pPr>
            <a:r>
              <a:rPr lang="nb-NO" sz="2200" b="1" dirty="0"/>
              <a:t>5. Bærekraft og miljøvennlighet: </a:t>
            </a:r>
            <a:r>
              <a:rPr lang="nb-NO" sz="2200" dirty="0"/>
              <a:t>Det kan være en økende vektlegging på bærekraftig design og produksjon av B</a:t>
            </a:r>
            <a:r>
              <a:rPr lang="nb-NO" sz="2200" dirty="0" smtClean="0"/>
              <a:t>ehandlingshjelpemidler </a:t>
            </a:r>
            <a:r>
              <a:rPr lang="nb-NO" sz="2200" dirty="0"/>
              <a:t>for å redusere miljøpåvirkningen.</a:t>
            </a:r>
          </a:p>
          <a:p>
            <a:pPr marL="0" indent="0">
              <a:buNone/>
            </a:pPr>
            <a:r>
              <a:rPr lang="nb-NO" sz="2200" dirty="0"/>
              <a:t> </a:t>
            </a:r>
          </a:p>
          <a:p>
            <a:pPr marL="0" indent="0">
              <a:buNone/>
            </a:pPr>
            <a:r>
              <a:rPr lang="nb-NO" sz="2200" b="1" dirty="0" smtClean="0"/>
              <a:t>6. Regulering </a:t>
            </a:r>
            <a:r>
              <a:rPr lang="nb-NO" sz="2200" b="1" dirty="0"/>
              <a:t>og sikkerhet: </a:t>
            </a:r>
            <a:r>
              <a:rPr lang="nb-NO" sz="2200" dirty="0"/>
              <a:t>Strengere regulering og sikkerhetsstandarder kan komme på plass for å sikre at medisinsk utstyr som leveres til hjemmeboende pasienter er trygt og pålitelig.</a:t>
            </a:r>
          </a:p>
          <a:p>
            <a:pPr marL="0" indent="0">
              <a:buNone/>
            </a:pPr>
            <a:r>
              <a:rPr lang="nb-NO" dirty="0"/>
              <a:t> 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115410" y="372862"/>
            <a:ext cx="628539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 smtClean="0"/>
              <a:t>1. Teknologisk </a:t>
            </a:r>
            <a:r>
              <a:rPr lang="nb-NO" sz="2000" b="1" dirty="0"/>
              <a:t>avansering: </a:t>
            </a:r>
            <a:r>
              <a:rPr lang="nb-NO" sz="2000" dirty="0"/>
              <a:t>Teknologi som </a:t>
            </a:r>
            <a:r>
              <a:rPr lang="nb-NO" sz="2000" dirty="0" err="1"/>
              <a:t>IoT</a:t>
            </a:r>
            <a:r>
              <a:rPr lang="nb-NO" sz="2000" dirty="0"/>
              <a:t> (tingenes internett) og smarte medisinske enheter vil sannsynligvis gjøre det mulig for helsepersonell å overvåke pasienter mer effektivt og nøyaktig. Dette kan føre til bedre tilpasning av Behandlingshjelpemidler til individuelle behov</a:t>
            </a:r>
            <a:r>
              <a:rPr lang="nb-NO" sz="2000" dirty="0" smtClean="0"/>
              <a:t>.</a:t>
            </a:r>
          </a:p>
          <a:p>
            <a:endParaRPr lang="nb-NO" sz="2000" dirty="0"/>
          </a:p>
          <a:p>
            <a:r>
              <a:rPr lang="nb-NO" sz="2000" b="1" dirty="0"/>
              <a:t>2. Økt tilgjengelighet: </a:t>
            </a:r>
            <a:r>
              <a:rPr lang="nb-NO" sz="2000" dirty="0"/>
              <a:t>Bedre distribusjonssystemer og logistikk, inkludert droneteknologi og automatiserte leveringstjenester, kan gjøre det enklere for pasienter å motta utstyret de trenger raskt og pålitelig</a:t>
            </a:r>
            <a:r>
              <a:rPr lang="nb-NO" sz="2000" dirty="0" smtClean="0"/>
              <a:t>.</a:t>
            </a:r>
          </a:p>
          <a:p>
            <a:endParaRPr lang="nb-NO" sz="2000" dirty="0"/>
          </a:p>
          <a:p>
            <a:r>
              <a:rPr lang="nb-NO" sz="2000" b="1" dirty="0"/>
              <a:t>3. Personlig tilpasning: </a:t>
            </a:r>
            <a:r>
              <a:rPr lang="nb-NO" sz="2000" dirty="0"/>
              <a:t>Avansert analyse av helsedata kan tillate tjenesteleverandører å tilby mer skreddersydde Behandlingshjelpemidler og utstyr for å møte pasientenes spesifikke behov.</a:t>
            </a:r>
          </a:p>
        </p:txBody>
      </p:sp>
    </p:spTree>
    <p:extLst>
      <p:ext uri="{BB962C8B-B14F-4D97-AF65-F5344CB8AC3E}">
        <p14:creationId xmlns:p14="http://schemas.microsoft.com/office/powerpoint/2010/main" val="73419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926667" cy="649028"/>
          </a:xfrm>
        </p:spPr>
        <p:txBody>
          <a:bodyPr>
            <a:normAutofit fontScale="90000"/>
          </a:bodyPr>
          <a:lstStyle/>
          <a:p>
            <a:r>
              <a:rPr lang="nb-NO" b="1" dirty="0" smtClean="0"/>
              <a:t>NNB ledere gjennom tidene.</a:t>
            </a:r>
            <a:endParaRPr lang="nb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238596"/>
            <a:ext cx="10515600" cy="552796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b-NO" dirty="0" smtClean="0"/>
              <a:t>Bård Skage, Helse Midt. 2004-2008</a:t>
            </a:r>
          </a:p>
          <a:p>
            <a:pPr marL="0" indent="0">
              <a:buNone/>
            </a:pPr>
            <a:endParaRPr lang="nb-NO" dirty="0"/>
          </a:p>
          <a:p>
            <a:pPr>
              <a:buFontTx/>
              <a:buChar char="-"/>
            </a:pPr>
            <a:endParaRPr lang="nb-NO" dirty="0" smtClean="0"/>
          </a:p>
          <a:p>
            <a:pPr>
              <a:buFontTx/>
              <a:buChar char="-"/>
            </a:pPr>
            <a:r>
              <a:rPr lang="nb-NO" dirty="0" smtClean="0"/>
              <a:t>Dag Søgaard, Helse Øst. 2009-2014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pPr>
              <a:buFontTx/>
              <a:buChar char="-"/>
            </a:pPr>
            <a:r>
              <a:rPr lang="nb-NO" dirty="0" smtClean="0"/>
              <a:t>Gunn Krogenes Larsen, Helse Vest. 2015-2018 </a:t>
            </a:r>
          </a:p>
          <a:p>
            <a:pPr>
              <a:buFontTx/>
              <a:buChar char="-"/>
            </a:pPr>
            <a:endParaRPr lang="nb-NO" dirty="0"/>
          </a:p>
          <a:p>
            <a:pPr>
              <a:buFontTx/>
              <a:buChar char="-"/>
            </a:pPr>
            <a:endParaRPr lang="nb-NO" dirty="0" smtClean="0"/>
          </a:p>
          <a:p>
            <a:pPr>
              <a:buFontTx/>
              <a:buChar char="-"/>
            </a:pPr>
            <a:r>
              <a:rPr lang="nb-NO" dirty="0" smtClean="0"/>
              <a:t>Jon Bruun-Hanssen, Helse Nord. 2019-2023</a:t>
            </a:r>
          </a:p>
          <a:p>
            <a:pPr>
              <a:buFontTx/>
              <a:buChar char="-"/>
            </a:pPr>
            <a:endParaRPr lang="nb-NO" dirty="0"/>
          </a:p>
          <a:p>
            <a:pPr>
              <a:buFontTx/>
              <a:buChar char="-"/>
            </a:pPr>
            <a:endParaRPr lang="nb-NO" dirty="0" smtClean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43" y="2878666"/>
            <a:ext cx="1790448" cy="1825457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 flipV="1">
            <a:off x="9602970" y="-2286001"/>
            <a:ext cx="501776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  <p:pic>
        <p:nvPicPr>
          <p:cNvPr id="2049" name="Picture 1" descr="image.pn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267" y="1238596"/>
            <a:ext cx="1642533" cy="212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78" y="289471"/>
            <a:ext cx="2266017" cy="1699513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072" y="4751816"/>
            <a:ext cx="1934728" cy="19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7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b="1" dirty="0" smtClean="0"/>
              <a:t>Arvet avtaler </a:t>
            </a:r>
            <a:r>
              <a:rPr lang="nb-NO" sz="3600" b="1" dirty="0"/>
              <a:t>og </a:t>
            </a:r>
            <a:r>
              <a:rPr lang="nb-NO" sz="3600" b="1" dirty="0" smtClean="0"/>
              <a:t>leverandører </a:t>
            </a:r>
            <a:r>
              <a:rPr lang="nb-NO" sz="3600" b="1" dirty="0"/>
              <a:t>fra </a:t>
            </a:r>
            <a:r>
              <a:rPr lang="nb-NO" sz="3600" b="1" dirty="0" smtClean="0"/>
              <a:t>rikstrygdeverket</a:t>
            </a:r>
            <a:endParaRPr lang="nb-NO" sz="36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2006353"/>
            <a:ext cx="10515600" cy="423464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b-NO" b="1" dirty="0" smtClean="0"/>
              <a:t>Noen eksempler:</a:t>
            </a:r>
          </a:p>
          <a:p>
            <a:pPr marL="0" indent="0">
              <a:buNone/>
            </a:pPr>
            <a:endParaRPr lang="nb-NO" b="1" dirty="0" smtClean="0"/>
          </a:p>
          <a:p>
            <a:r>
              <a:rPr lang="nb-NO" b="1" dirty="0" smtClean="0"/>
              <a:t>Årlig vedlikehold på CPAP. Som skulle sendes til leverandør med låneapparat ekspress over natt.</a:t>
            </a:r>
          </a:p>
          <a:p>
            <a:pPr marL="0" indent="0">
              <a:buNone/>
            </a:pPr>
            <a:endParaRPr lang="nb-NO" b="1" dirty="0" smtClean="0"/>
          </a:p>
          <a:p>
            <a:r>
              <a:rPr lang="nb-NO" b="1" dirty="0" smtClean="0"/>
              <a:t>Apotek leverte ut forbruksvarer med høye priser.</a:t>
            </a:r>
          </a:p>
          <a:p>
            <a:endParaRPr lang="nb-NO" b="1" dirty="0" smtClean="0"/>
          </a:p>
          <a:p>
            <a:r>
              <a:rPr lang="nb-NO" b="1" dirty="0" smtClean="0"/>
              <a:t>Fakturering av forbruksmateriell direkte til pasient, refusjon fra folketrygden. (masker, slanger m.m.)</a:t>
            </a:r>
          </a:p>
          <a:p>
            <a:pPr marL="0" indent="0">
              <a:buNone/>
            </a:pPr>
            <a:endParaRPr lang="nb-NO" b="1" dirty="0" smtClean="0"/>
          </a:p>
          <a:p>
            <a:r>
              <a:rPr lang="nb-NO" b="1" dirty="0" smtClean="0"/>
              <a:t>Frakt av gass. Flere pasienter på samme sted - Faktura </a:t>
            </a:r>
            <a:r>
              <a:rPr lang="nb-NO" b="1" dirty="0" err="1" smtClean="0"/>
              <a:t>X</a:t>
            </a:r>
            <a:r>
              <a:rPr lang="nb-NO" b="1" dirty="0" smtClean="0"/>
              <a:t> 4 for samme ferge og kjøring.</a:t>
            </a:r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pic>
        <p:nvPicPr>
          <p:cNvPr id="4" name="Bilde 3" descr="Floppy Disks Free Stock Photo - Public Domain Picture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224" y="1165090"/>
            <a:ext cx="2264062" cy="163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8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55857"/>
          </a:xfrm>
        </p:spPr>
        <p:txBody>
          <a:bodyPr/>
          <a:lstStyle/>
          <a:p>
            <a:r>
              <a:rPr lang="nb-NO" b="1" dirty="0" smtClean="0"/>
              <a:t>Fra «veiledende priser» til nasjonale avtaler.</a:t>
            </a:r>
            <a:endParaRPr lang="nb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753985"/>
            <a:ext cx="10515600" cy="4422978"/>
          </a:xfrm>
        </p:spPr>
        <p:txBody>
          <a:bodyPr>
            <a:normAutofit fontScale="85000" lnSpcReduction="20000"/>
          </a:bodyPr>
          <a:lstStyle/>
          <a:p>
            <a:endParaRPr lang="nb-NO" dirty="0" smtClean="0"/>
          </a:p>
          <a:p>
            <a:r>
              <a:rPr lang="nb-NO" b="1" dirty="0"/>
              <a:t>Priser fra start CPAP </a:t>
            </a:r>
            <a:r>
              <a:rPr lang="nb-NO" b="1" dirty="0" smtClean="0"/>
              <a:t>: 15.000,-  O2 Konsentrator: 20.000,-     </a:t>
            </a:r>
          </a:p>
          <a:p>
            <a:endParaRPr lang="nb-NO" b="1" dirty="0"/>
          </a:p>
          <a:p>
            <a:r>
              <a:rPr lang="nb-NO" b="1" dirty="0" smtClean="0"/>
              <a:t>Reduserte priser på utstyr og materiell.</a:t>
            </a:r>
          </a:p>
          <a:p>
            <a:pPr marL="0" indent="0">
              <a:buNone/>
            </a:pPr>
            <a:r>
              <a:rPr lang="nb-NO" b="1" dirty="0" smtClean="0"/>
              <a:t>	</a:t>
            </a:r>
          </a:p>
          <a:p>
            <a:r>
              <a:rPr lang="nb-NO" b="1" dirty="0" smtClean="0"/>
              <a:t>Nasjonale avtaler HINAS / Sykehusinnkjøp.</a:t>
            </a:r>
          </a:p>
          <a:p>
            <a:pPr marL="0" indent="0">
              <a:buNone/>
            </a:pPr>
            <a:r>
              <a:rPr lang="nb-NO" b="1" dirty="0"/>
              <a:t>	</a:t>
            </a:r>
            <a:r>
              <a:rPr lang="nb-NO" b="1" dirty="0" smtClean="0"/>
              <a:t> </a:t>
            </a:r>
            <a:r>
              <a:rPr lang="nb-NO" sz="2100" b="1" dirty="0" smtClean="0"/>
              <a:t>Flere pasienter til samme kostnad. Standardisering av utstyr/behandling.</a:t>
            </a:r>
          </a:p>
          <a:p>
            <a:pPr marL="0" indent="0">
              <a:buNone/>
            </a:pPr>
            <a:endParaRPr lang="nb-NO" sz="1400" b="1" dirty="0" smtClean="0"/>
          </a:p>
          <a:p>
            <a:r>
              <a:rPr lang="nb-NO" b="1" dirty="0" smtClean="0"/>
              <a:t>Gjennomgang av produkter og riktig bruk/utstyrsvalg.</a:t>
            </a:r>
          </a:p>
          <a:p>
            <a:pPr marL="0" indent="0">
              <a:buNone/>
            </a:pPr>
            <a:r>
              <a:rPr lang="nb-NO" b="1" dirty="0" smtClean="0"/>
              <a:t>	</a:t>
            </a:r>
            <a:r>
              <a:rPr lang="nb-NO" sz="2100" b="1" dirty="0"/>
              <a:t>T</a:t>
            </a:r>
            <a:r>
              <a:rPr lang="nb-NO" sz="2100" b="1" dirty="0" smtClean="0"/>
              <a:t>verrfaglig </a:t>
            </a:r>
            <a:r>
              <a:rPr lang="nb-NO" sz="2100" b="1" dirty="0"/>
              <a:t>kunnskap og </a:t>
            </a:r>
            <a:r>
              <a:rPr lang="nb-NO" sz="2100" b="1" dirty="0" smtClean="0"/>
              <a:t>samarbeid. (Fra sterile hansker til </a:t>
            </a:r>
            <a:r>
              <a:rPr lang="nb-NO" sz="2100" b="1" dirty="0" err="1" smtClean="0"/>
              <a:t>usterile</a:t>
            </a:r>
            <a:r>
              <a:rPr lang="nb-NO" sz="2100" b="1" dirty="0" smtClean="0"/>
              <a:t> hansker for stell av knapp).</a:t>
            </a:r>
          </a:p>
          <a:p>
            <a:pPr marL="0" indent="0">
              <a:buNone/>
            </a:pPr>
            <a:endParaRPr lang="nb-NO" sz="1400" b="1" dirty="0"/>
          </a:p>
          <a:p>
            <a:r>
              <a:rPr lang="nb-NO" b="1" dirty="0" smtClean="0"/>
              <a:t>Nærhet, klinikk og fag.</a:t>
            </a:r>
          </a:p>
          <a:p>
            <a:pPr marL="0" indent="0">
              <a:buNone/>
            </a:pPr>
            <a:endParaRPr lang="nb-NO" dirty="0"/>
          </a:p>
          <a:p>
            <a:pPr marL="914400" lvl="2" indent="0">
              <a:buNone/>
            </a:pPr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0748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b="1" dirty="0" smtClean="0"/>
              <a:t>I fra </a:t>
            </a:r>
            <a:r>
              <a:rPr lang="nb-NO" sz="4000" b="1" dirty="0" err="1"/>
              <a:t>d</a:t>
            </a:r>
            <a:r>
              <a:rPr lang="nb-NO" sz="4000" b="1" dirty="0" err="1" smtClean="0"/>
              <a:t>ealing</a:t>
            </a:r>
            <a:r>
              <a:rPr lang="nb-NO" sz="4000" b="1" dirty="0" smtClean="0"/>
              <a:t> over bordet til nasjonale avtaler.</a:t>
            </a:r>
            <a:br>
              <a:rPr lang="nb-NO" sz="4000" b="1" dirty="0" smtClean="0"/>
            </a:br>
            <a:r>
              <a:rPr lang="nb-NO" sz="1800" b="1" dirty="0" smtClean="0"/>
              <a:t>Ikke uvanlig å få alt for mye konfekt til jul. </a:t>
            </a:r>
            <a:endParaRPr lang="nb-NO" sz="1800" b="1" dirty="0"/>
          </a:p>
        </p:txBody>
      </p:sp>
      <p:pic>
        <p:nvPicPr>
          <p:cNvPr id="4" name="Plassholder for innhold 3" descr="Freia Kong Haakon | An assortment of pralines! | Like_the_Grand_Canyon ...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801" y="1812864"/>
            <a:ext cx="6523821" cy="4351338"/>
          </a:xfrm>
        </p:spPr>
      </p:pic>
      <p:sp>
        <p:nvSpPr>
          <p:cNvPr id="5" name="TekstSylinder 4"/>
          <p:cNvSpPr txBox="1"/>
          <p:nvPr/>
        </p:nvSpPr>
        <p:spPr>
          <a:xfrm rot="19507926">
            <a:off x="358882" y="3533392"/>
            <a:ext cx="1998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Mye konfekt til jul!</a:t>
            </a:r>
            <a:endParaRPr lang="nb-NO" b="1" dirty="0"/>
          </a:p>
        </p:txBody>
      </p:sp>
      <p:sp>
        <p:nvSpPr>
          <p:cNvPr id="6" name="TekstSylinder 5"/>
          <p:cNvSpPr txBox="1"/>
          <p:nvPr/>
        </p:nvSpPr>
        <p:spPr>
          <a:xfrm rot="2201130">
            <a:off x="9213790" y="2687830"/>
            <a:ext cx="3195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Hvor mange forstøverapparater</a:t>
            </a:r>
            <a:endParaRPr lang="nb-NO" b="1" dirty="0"/>
          </a:p>
          <a:p>
            <a:r>
              <a:rPr lang="nb-NO" b="1" dirty="0" smtClean="0"/>
              <a:t>skal dere ha? Nice </a:t>
            </a:r>
            <a:r>
              <a:rPr lang="nb-NO" b="1" dirty="0" err="1" smtClean="0"/>
              <a:t>price</a:t>
            </a:r>
            <a:r>
              <a:rPr lang="nb-NO" b="1" dirty="0" smtClean="0"/>
              <a:t> </a:t>
            </a:r>
            <a:r>
              <a:rPr lang="nb-NO" b="1" dirty="0" smtClean="0">
                <a:sym typeface="Wingdings" panose="05000000000000000000" pitchFamily="2" charset="2"/>
              </a:rPr>
              <a:t></a:t>
            </a:r>
            <a:endParaRPr lang="nb-NO" b="1" dirty="0"/>
          </a:p>
        </p:txBody>
      </p:sp>
      <p:sp>
        <p:nvSpPr>
          <p:cNvPr id="3" name="TekstSylinder 2"/>
          <p:cNvSpPr txBox="1"/>
          <p:nvPr/>
        </p:nvSpPr>
        <p:spPr>
          <a:xfrm rot="861449">
            <a:off x="4354115" y="3265258"/>
            <a:ext cx="50161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800" b="1" dirty="0" err="1" smtClean="0">
                <a:solidFill>
                  <a:srgbClr val="FF0000"/>
                </a:solidFill>
              </a:rPr>
              <a:t>Missing</a:t>
            </a:r>
            <a:endParaRPr lang="nb-NO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24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1116"/>
          </a:xfrm>
        </p:spPr>
        <p:txBody>
          <a:bodyPr>
            <a:normAutofit fontScale="90000"/>
          </a:bodyPr>
          <a:lstStyle/>
          <a:p>
            <a:r>
              <a:rPr lang="nb-NO" b="1" dirty="0" smtClean="0"/>
              <a:t>Overføringer av ansvar til helseforetakene</a:t>
            </a:r>
            <a:r>
              <a:rPr lang="nb-NO" dirty="0" smtClean="0"/>
              <a:t/>
            </a:r>
            <a:br>
              <a:rPr lang="nb-NO" dirty="0" smtClean="0"/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5262563"/>
          </a:xfrm>
        </p:spPr>
        <p:txBody>
          <a:bodyPr>
            <a:normAutofit fontScale="62500" lnSpcReduction="20000"/>
          </a:bodyPr>
          <a:lstStyle/>
          <a:p>
            <a:endParaRPr lang="nb-NO" dirty="0" smtClean="0"/>
          </a:p>
          <a:p>
            <a:r>
              <a:rPr lang="nb-NO" sz="3200" b="1" dirty="0" smtClean="0"/>
              <a:t>2003 </a:t>
            </a:r>
            <a:r>
              <a:rPr lang="nb-NO" sz="3200" b="1" dirty="0"/>
              <a:t>F</a:t>
            </a:r>
            <a:r>
              <a:rPr lang="nb-NO" sz="3200" b="1" dirty="0" smtClean="0"/>
              <a:t>ra Folketrygden et utvalg Behandlingshjelpemidler</a:t>
            </a:r>
          </a:p>
          <a:p>
            <a:endParaRPr lang="nb-NO" sz="3200" b="1" dirty="0" smtClean="0"/>
          </a:p>
          <a:p>
            <a:r>
              <a:rPr lang="nb-NO" sz="3200" b="1" dirty="0" smtClean="0"/>
              <a:t>2004 Insulinpumper og tilhørende forbruksmateriell (CGM kommer senere)</a:t>
            </a:r>
          </a:p>
          <a:p>
            <a:pPr marL="0" indent="0">
              <a:buNone/>
            </a:pPr>
            <a:endParaRPr lang="nb-NO" sz="3200" b="1" dirty="0" smtClean="0"/>
          </a:p>
          <a:p>
            <a:r>
              <a:rPr lang="nb-NO" sz="3200" b="1" dirty="0" smtClean="0"/>
              <a:t>2011 </a:t>
            </a:r>
            <a:r>
              <a:rPr lang="nb-NO" sz="3200" b="1" dirty="0"/>
              <a:t>Kompresjon I utgangspunktet til postoperativ </a:t>
            </a:r>
            <a:r>
              <a:rPr lang="nb-NO" sz="3200" b="1" dirty="0" smtClean="0"/>
              <a:t>lymfødem</a:t>
            </a:r>
            <a:r>
              <a:rPr lang="nb-NO" sz="3200" b="1" dirty="0"/>
              <a:t>, også kom </a:t>
            </a:r>
            <a:r>
              <a:rPr lang="nb-NO" sz="3200" b="1" dirty="0" err="1"/>
              <a:t>lipødem</a:t>
            </a:r>
            <a:r>
              <a:rPr lang="nb-NO" sz="3200" b="1" dirty="0" smtClean="0"/>
              <a:t>.</a:t>
            </a:r>
          </a:p>
          <a:p>
            <a:pPr marL="0" indent="0">
              <a:buNone/>
            </a:pPr>
            <a:endParaRPr lang="nb-NO" sz="3200" b="1" dirty="0"/>
          </a:p>
          <a:p>
            <a:r>
              <a:rPr lang="nb-NO" sz="3200" b="1" dirty="0" smtClean="0"/>
              <a:t>2012 </a:t>
            </a:r>
            <a:r>
              <a:rPr lang="nb-NO" sz="3200" b="1" dirty="0"/>
              <a:t>Ansvar for alt av Behandlingshjelpemidler «listen er ikke uttømmende». </a:t>
            </a:r>
            <a:endParaRPr lang="nb-NO" sz="3200" b="1" dirty="0" smtClean="0"/>
          </a:p>
          <a:p>
            <a:pPr marL="0" indent="0">
              <a:buNone/>
            </a:pPr>
            <a:r>
              <a:rPr lang="nb-NO" sz="3200" b="1" dirty="0"/>
              <a:t>	</a:t>
            </a:r>
            <a:r>
              <a:rPr lang="nb-NO" sz="3200" b="1" dirty="0" smtClean="0"/>
              <a:t>Tydeliggjøring av ansvar for spesialisert behandling vurdert av legespesialist.</a:t>
            </a:r>
          </a:p>
          <a:p>
            <a:pPr marL="0" indent="0">
              <a:buNone/>
            </a:pPr>
            <a:endParaRPr lang="nb-NO" sz="3200" b="1" dirty="0" smtClean="0"/>
          </a:p>
          <a:p>
            <a:r>
              <a:rPr lang="nb-NO" sz="3200" b="1" dirty="0"/>
              <a:t>2012 Presisering om at behandling følger pasient uavhengig av bosted</a:t>
            </a:r>
            <a:r>
              <a:rPr lang="nb-NO" sz="3200" b="1" dirty="0" smtClean="0"/>
              <a:t>. (sykehjem)</a:t>
            </a:r>
            <a:endParaRPr lang="nb-NO" sz="3200" b="1" dirty="0"/>
          </a:p>
          <a:p>
            <a:pPr marL="914400" lvl="2" indent="0">
              <a:buNone/>
            </a:pPr>
            <a:r>
              <a:rPr lang="nb-NO" sz="3200" b="1" dirty="0" smtClean="0"/>
              <a:t>	</a:t>
            </a:r>
            <a:endParaRPr lang="nb-NO" sz="3200" b="1" dirty="0"/>
          </a:p>
          <a:p>
            <a:r>
              <a:rPr lang="nb-NO" sz="3200" b="1" dirty="0" smtClean="0"/>
              <a:t>2014 Kjønnsdysfori hårfjerning, vaginal blokker og penisproteser</a:t>
            </a:r>
          </a:p>
          <a:p>
            <a:pPr marL="0" indent="0">
              <a:buNone/>
            </a:pPr>
            <a:endParaRPr lang="nb-NO" sz="3200" b="1" dirty="0"/>
          </a:p>
          <a:p>
            <a:r>
              <a:rPr lang="nb-NO" sz="3200" b="1" dirty="0" smtClean="0"/>
              <a:t>2019 Ny avtale insulinpumper, CGM og forbruksmateriell, med nye produkter. (CGM m/ følgefunksjon)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6793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4929"/>
          </a:xfrm>
        </p:spPr>
        <p:txBody>
          <a:bodyPr/>
          <a:lstStyle/>
          <a:p>
            <a:pPr algn="ctr"/>
            <a:r>
              <a:rPr lang="nb-NO" b="1" dirty="0" smtClean="0"/>
              <a:t>Utvikling budsjett og regnskap </a:t>
            </a:r>
            <a:endParaRPr lang="nb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318664" y="1598612"/>
            <a:ext cx="7307473" cy="4440237"/>
          </a:xfrm>
        </p:spPr>
        <p:txBody>
          <a:bodyPr/>
          <a:lstStyle/>
          <a:p>
            <a:pPr marL="0" indent="0">
              <a:buNone/>
            </a:pPr>
            <a:endParaRPr lang="nb-NO" dirty="0"/>
          </a:p>
        </p:txBody>
      </p:sp>
      <p:pic>
        <p:nvPicPr>
          <p:cNvPr id="1028" name="Diagram 2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588" y="1372140"/>
            <a:ext cx="9058823" cy="529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54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4692" y="191193"/>
            <a:ext cx="2926239" cy="1496930"/>
          </a:xfrm>
        </p:spPr>
        <p:txBody>
          <a:bodyPr>
            <a:normAutofit fontScale="90000"/>
          </a:bodyPr>
          <a:lstStyle/>
          <a:p>
            <a:r>
              <a:rPr lang="nb-NO" b="1" dirty="0" smtClean="0"/>
              <a:t>Historier fra virkeligheten.</a:t>
            </a:r>
            <a:r>
              <a:rPr lang="nb-NO" b="1" dirty="0"/>
              <a:t/>
            </a:r>
            <a:br>
              <a:rPr lang="nb-NO" b="1" dirty="0"/>
            </a:br>
            <a:r>
              <a:rPr lang="nb-NO" sz="2000" b="1" dirty="0" smtClean="0"/>
              <a:t>Oksygen på deling. </a:t>
            </a:r>
            <a:endParaRPr lang="nb-NO" b="1" dirty="0"/>
          </a:p>
        </p:txBody>
      </p:sp>
      <p:pic>
        <p:nvPicPr>
          <p:cNvPr id="4" name="Plassholder for innhold 3" descr="HAZMAT Class 2 Gases - wikidoc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62" y="2096230"/>
            <a:ext cx="1972207" cy="1972207"/>
          </a:xfr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753" y="71020"/>
            <a:ext cx="9152878" cy="6786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915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14417" y="415800"/>
            <a:ext cx="2428783" cy="2283012"/>
          </a:xfrm>
        </p:spPr>
        <p:txBody>
          <a:bodyPr>
            <a:normAutofit/>
          </a:bodyPr>
          <a:lstStyle/>
          <a:p>
            <a:r>
              <a:rPr lang="nb-NO" sz="3200" b="1" dirty="0" smtClean="0"/>
              <a:t>Hamstring av utstyr, overfylte rom med materiell</a:t>
            </a:r>
            <a:endParaRPr lang="nb-NO" sz="3200" b="1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81944" y="-1166852"/>
            <a:ext cx="6767851" cy="9281851"/>
          </a:xfrm>
        </p:spPr>
      </p:pic>
    </p:spTree>
    <p:extLst>
      <p:ext uri="{BB962C8B-B14F-4D97-AF65-F5344CB8AC3E}">
        <p14:creationId xmlns:p14="http://schemas.microsoft.com/office/powerpoint/2010/main" val="407124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1914</TotalTime>
  <Words>1120</Words>
  <Application>Microsoft Office PowerPoint</Application>
  <PresentationFormat>Widescreen</PresentationFormat>
  <Paragraphs>177</Paragraphs>
  <Slides>19</Slides>
  <Notes>18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Office-tema</vt:lpstr>
      <vt:lpstr>Behandlingshjelpemidler 20 ÅR! BHM-fra Texas til nettbutikk. </vt:lpstr>
      <vt:lpstr>NNB ledere gjennom tidene.</vt:lpstr>
      <vt:lpstr>Arvet avtaler og leverandører fra rikstrygdeverket</vt:lpstr>
      <vt:lpstr>Fra «veiledende priser» til nasjonale avtaler.</vt:lpstr>
      <vt:lpstr>I fra dealing over bordet til nasjonale avtaler. Ikke uvanlig å få alt for mye konfekt til jul. </vt:lpstr>
      <vt:lpstr>Overføringer av ansvar til helseforetakene </vt:lpstr>
      <vt:lpstr>Utvikling budsjett og regnskap </vt:lpstr>
      <vt:lpstr>Historier fra virkeligheten. Oksygen på deling. </vt:lpstr>
      <vt:lpstr>Hamstring av utstyr, overfylte rom med materiell</vt:lpstr>
      <vt:lpstr> Diabetespasient får tips om å hente materiell hos naboen etter samtale med leverandør. </vt:lpstr>
      <vt:lpstr>Pasient  som tar seg en CPAP til Dagsrevyen</vt:lpstr>
      <vt:lpstr>Bygde om BIPAP til å røyke hasj </vt:lpstr>
      <vt:lpstr>Tandemhopp med respirator «alt er mulig, nesten»</vt:lpstr>
      <vt:lpstr>Modifisering av medisinsk utstyr</vt:lpstr>
      <vt:lpstr>Behandlingshjelpemidler inn i fremtiden.</vt:lpstr>
      <vt:lpstr>Pasienten i fokus, en ressurs for oss. </vt:lpstr>
      <vt:lpstr>Muligheter</vt:lpstr>
      <vt:lpstr>Kunstig intelligens (fra Chat GPT) </vt:lpstr>
      <vt:lpstr>PowerPoint-presentasjon</vt:lpstr>
    </vt:vector>
  </TitlesOfParts>
  <Company>Helse Sør-Øst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Magne Rønningen Nordhus</dc:creator>
  <cp:lastModifiedBy>Grytli, Bjørn Syltebø</cp:lastModifiedBy>
  <cp:revision>132</cp:revision>
  <dcterms:created xsi:type="dcterms:W3CDTF">2023-09-29T11:15:42Z</dcterms:created>
  <dcterms:modified xsi:type="dcterms:W3CDTF">2024-01-04T14:26:22Z</dcterms:modified>
</cp:coreProperties>
</file>